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2D1512-7628-4449-834B-94CFC13A0177}" v="1346" dt="2021-12-14T17:58:13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49" autoAdjust="0"/>
    <p:restoredTop sz="96091" autoAdjust="0"/>
  </p:normalViewPr>
  <p:slideViewPr>
    <p:cSldViewPr snapToGrid="0">
      <p:cViewPr varScale="1">
        <p:scale>
          <a:sx n="87" d="100"/>
          <a:sy n="87" d="100"/>
        </p:scale>
        <p:origin x="19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250B2-FAF2-4642-9A5E-77D46186DAFF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AA6EB-982A-4682-A735-A910EF9C07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0214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AA6EB-982A-4682-A735-A910EF9C0759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1798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7A970-8FA9-4923-AE1C-447078354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3D9BFD-50F7-4A9F-B1FA-269005902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BA7BE-32FC-4E3A-A7A0-B87FF0B68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1D1F2-3F02-4BEA-BB58-4CCF29894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88AD4-6211-402A-95B3-B8282585D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475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F2E27-89B4-4136-996F-F7881A3E7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17F565-F860-4931-B8CF-40632B570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FFE56-9691-4ACA-8A29-ADEE027B9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2CD45-8AE8-4996-BDEF-E26F02DF7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A138C-35A3-4D55-89CB-8A465A0A2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3519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D10DA0-3D37-4A2E-9638-C714222FEC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44BB39-3BAC-4932-A6D1-982E70B82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B31F6-C4A7-4489-A316-87BE713F4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9B70D-312E-4275-A537-9CD18F9D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93263-D054-412A-9D18-E4C83A7D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341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FA5FC-9BE0-49E2-9162-07689168C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7E82F-E45B-4537-96C0-E914EEF7C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216F2-9168-4C2F-A1DC-0C03AA42A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D6DFA-8A23-45C2-A134-D68F5E82F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32375-6B72-49A2-B637-D5AACB5CF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6510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39AD0-FA70-4DE6-8EEA-F75006668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37E23-1DF9-48F2-B455-F43A49E8D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29095-6BBF-4C82-9067-0025CBF96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70A1B-8E61-4E1A-818A-FBC92245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47F35-7C33-47BB-81B7-BE5D698F9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238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177DC-EC76-47AB-9CDD-E060DABE7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1083A-C475-4A7B-9178-BEF7CA8F60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1B9C6-82E1-4001-ABDE-CCA66AF8F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06B73A-38E2-4CBC-9EB5-15770B0C0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5F0137-113A-4FF4-BEED-FB98BACF5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ED695-C890-4953-BEBC-BA4E68F52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9384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C25A2-A25E-4BA0-9779-FE2DB8656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41E741-376E-4BDE-8DE0-38B4D939C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9A9EA8-2159-4F1E-BF3D-46AC2FC40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2D356C-0CCE-48A3-871D-896C593DB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4620AB-75E3-441D-98C1-628DDA4235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07825A-D9D8-4306-A5C4-F71A94D50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42E543-0158-4BC7-BC3F-C55A72D5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1DA10F-3901-44B8-8579-EF0B4C5C5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007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C69C1-FDCA-45FD-AD3C-871037940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6330EA-DB2C-4147-8433-D5C081AE4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1C9F95-61FC-4826-8E1A-595E0F05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353D8-8E05-49C0-88EF-7322F64BE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7718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049871-618E-4526-91D9-76EF08F23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7E820F-31CD-4348-AEEE-06FD86C7C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169CC7-B4D6-45AF-B704-333D34313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5400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E470-E6F2-4921-8F78-612D46A50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662F0-5068-4FE8-BD27-0FD862872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3E67DD-A8BB-4411-BA27-F02080407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1B5F32-7E1D-4E7F-B5F8-465F1090D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65A36-9E60-4BB9-8840-4AC4D3465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5E2F9-4198-4CB5-86A2-D86D9D71D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451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7A27D-F186-4353-84CE-0099ED58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F06787-9879-4350-A404-0851096E95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EC8C8-B49E-4220-83CD-BD98D0328C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A4EFB-BD5B-4B61-9612-E17115417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EE7644-6132-4520-B176-B9ADD98CB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7D2764-B767-4621-B706-DC2FF64C5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389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490CC2-47A7-49C5-99D6-E2659170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CE7CF-AAF3-4F5F-B0D2-CA9663AED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4259A-109F-49C8-944D-DC8D4015F6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7C98E-C395-4CE9-BAF8-0A9469354E58}" type="datetimeFigureOut">
              <a:rPr lang="en-CA" smtClean="0"/>
              <a:t>2022-01-11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609D4-C0A4-4AD5-BF6F-5B7D940229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F4EA9-FB24-47F6-8D67-AA2D670C5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46A95-05D3-4E85-969C-08EDB23D1E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470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25D2F6D0-C85A-4B36-AB2F-4177E053D8CA}"/>
              </a:ext>
            </a:extLst>
          </p:cNvPr>
          <p:cNvSpPr/>
          <p:nvPr/>
        </p:nvSpPr>
        <p:spPr>
          <a:xfrm>
            <a:off x="723314" y="1124690"/>
            <a:ext cx="1534230" cy="590549"/>
          </a:xfrm>
          <a:prstGeom prst="flowChartTerminator">
            <a:avLst/>
          </a:prstGeom>
          <a:solidFill>
            <a:srgbClr val="D6F2BC"/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000" baseline="0" dirty="0">
                <a:solidFill>
                  <a:sysClr val="windowText" lastClr="000000"/>
                </a:solidFill>
              </a:rPr>
              <a:t>Inbound </a:t>
            </a:r>
            <a:r>
              <a:rPr lang="en-CA" sz="1000" dirty="0">
                <a:solidFill>
                  <a:sysClr val="windowText" lastClr="000000"/>
                </a:solidFill>
              </a:rPr>
              <a:t>e</a:t>
            </a:r>
            <a:r>
              <a:rPr lang="en-CA" sz="1000" baseline="0" dirty="0">
                <a:solidFill>
                  <a:sysClr val="windowText" lastClr="000000"/>
                </a:solidFill>
              </a:rPr>
              <a:t>quipment, components, &amp; materials</a:t>
            </a:r>
            <a:endParaRPr lang="en-CA" sz="1000" dirty="0">
              <a:solidFill>
                <a:sysClr val="windowText" lastClr="00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C8EE08F-F86E-4919-8274-501044C0CD62}"/>
              </a:ext>
            </a:extLst>
          </p:cNvPr>
          <p:cNvCxnSpPr>
            <a:cxnSpLocks/>
            <a:stCxn id="72" idx="3"/>
            <a:endCxn id="43" idx="1"/>
          </p:cNvCxnSpPr>
          <p:nvPr/>
        </p:nvCxnSpPr>
        <p:spPr>
          <a:xfrm flipV="1">
            <a:off x="5487866" y="3347638"/>
            <a:ext cx="247863" cy="44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3E64B50-5865-4151-9A3E-9155BDBB719A}"/>
              </a:ext>
            </a:extLst>
          </p:cNvPr>
          <p:cNvCxnSpPr>
            <a:cxnSpLocks/>
            <a:stCxn id="17" idx="2"/>
            <a:endCxn id="44" idx="0"/>
          </p:cNvCxnSpPr>
          <p:nvPr/>
        </p:nvCxnSpPr>
        <p:spPr>
          <a:xfrm>
            <a:off x="10637329" y="4266532"/>
            <a:ext cx="0" cy="1660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Off-page Connector 16">
            <a:extLst>
              <a:ext uri="{FF2B5EF4-FFF2-40B4-BE49-F238E27FC236}">
                <a16:creationId xmlns:a16="http://schemas.microsoft.com/office/drawing/2014/main" id="{B870977D-C346-442F-9625-CA94B840A595}"/>
              </a:ext>
            </a:extLst>
          </p:cNvPr>
          <p:cNvSpPr/>
          <p:nvPr/>
        </p:nvSpPr>
        <p:spPr>
          <a:xfrm>
            <a:off x="10175602" y="3484603"/>
            <a:ext cx="923453" cy="781929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1000" dirty="0">
                <a:solidFill>
                  <a:sysClr val="windowText" lastClr="000000"/>
                </a:solidFill>
              </a:rPr>
              <a:t>Appendix E Materials Recovery Process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BDC5212-A352-4079-B527-5C10A519902D}"/>
              </a:ext>
            </a:extLst>
          </p:cNvPr>
          <p:cNvCxnSpPr>
            <a:cxnSpLocks/>
            <a:stCxn id="32" idx="0"/>
            <a:endCxn id="47" idx="2"/>
          </p:cNvCxnSpPr>
          <p:nvPr/>
        </p:nvCxnSpPr>
        <p:spPr>
          <a:xfrm flipV="1">
            <a:off x="2640744" y="4059269"/>
            <a:ext cx="407" cy="20386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E25F0B8-6149-46B7-8D2F-D12B321C5CF7}"/>
              </a:ext>
            </a:extLst>
          </p:cNvPr>
          <p:cNvSpPr txBox="1"/>
          <p:nvPr/>
        </p:nvSpPr>
        <p:spPr>
          <a:xfrm>
            <a:off x="190499" y="215900"/>
            <a:ext cx="6816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/>
              <a:t>THE ROLE OF THE FM MANAGEMENT PLAN IN R2v3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25DFC01-5F34-49B1-85DB-02EF4654F7FF}"/>
              </a:ext>
            </a:extLst>
          </p:cNvPr>
          <p:cNvCxnSpPr>
            <a:cxnSpLocks/>
            <a:stCxn id="5" idx="2"/>
            <a:endCxn id="52" idx="0"/>
          </p:cNvCxnSpPr>
          <p:nvPr/>
        </p:nvCxnSpPr>
        <p:spPr>
          <a:xfrm>
            <a:off x="1490429" y="1715239"/>
            <a:ext cx="1" cy="1661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0FB2B81-866E-40B8-9AA4-47AA52C704A6}"/>
              </a:ext>
            </a:extLst>
          </p:cNvPr>
          <p:cNvCxnSpPr>
            <a:cxnSpLocks/>
            <a:stCxn id="47" idx="3"/>
            <a:endCxn id="72" idx="1"/>
          </p:cNvCxnSpPr>
          <p:nvPr/>
        </p:nvCxnSpPr>
        <p:spPr>
          <a:xfrm flipV="1">
            <a:off x="3508231" y="3352057"/>
            <a:ext cx="245475" cy="8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32F006BC-FEF4-4F78-87CD-66BB1ED1E633}"/>
              </a:ext>
            </a:extLst>
          </p:cNvPr>
          <p:cNvSpPr/>
          <p:nvPr/>
        </p:nvSpPr>
        <p:spPr>
          <a:xfrm>
            <a:off x="1774071" y="2646620"/>
            <a:ext cx="1734160" cy="1412649"/>
          </a:xfrm>
          <a:prstGeom prst="roundRec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000" u="sng" dirty="0">
                <a:solidFill>
                  <a:schemeClr val="tx1"/>
                </a:solidFill>
              </a:rPr>
              <a:t>Identify FMs</a:t>
            </a:r>
            <a:r>
              <a:rPr lang="en-CA" sz="1000" dirty="0">
                <a:solidFill>
                  <a:schemeClr val="tx1"/>
                </a:solidFill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chemeClr val="tx1"/>
                </a:solidFill>
              </a:rPr>
              <a:t>Types of equipment, components &amp; materials managed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chemeClr val="tx1"/>
                </a:solidFill>
              </a:rPr>
              <a:t>Focus Materials contained in devices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chemeClr val="tx1"/>
                </a:solidFill>
              </a:rPr>
              <a:t>Focus Materials managed separately</a:t>
            </a: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C4FE687F-4167-43B1-AD1E-E5E0451D307C}"/>
              </a:ext>
            </a:extLst>
          </p:cNvPr>
          <p:cNvSpPr/>
          <p:nvPr/>
        </p:nvSpPr>
        <p:spPr>
          <a:xfrm>
            <a:off x="3753706" y="2645732"/>
            <a:ext cx="1734160" cy="1412649"/>
          </a:xfrm>
          <a:prstGeom prst="roundRec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000" u="sng" dirty="0">
                <a:solidFill>
                  <a:schemeClr val="tx1"/>
                </a:solidFill>
              </a:rPr>
              <a:t>Determine Disposition</a:t>
            </a:r>
            <a:r>
              <a:rPr lang="en-CA" sz="1000" dirty="0">
                <a:solidFill>
                  <a:schemeClr val="tx1"/>
                </a:solidFill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ysClr val="windowText" lastClr="000000"/>
                </a:solidFill>
              </a:rPr>
              <a:t>Identify the appropriate final disposition for each FM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ysClr val="windowText" lastClr="000000"/>
                </a:solidFill>
              </a:rPr>
              <a:t>Determine the processing steps necessary to get each FM to final disposition</a:t>
            </a:r>
          </a:p>
        </p:txBody>
      </p:sp>
      <p:sp>
        <p:nvSpPr>
          <p:cNvPr id="84" name="Flowchart: Decision 83">
            <a:extLst>
              <a:ext uri="{FF2B5EF4-FFF2-40B4-BE49-F238E27FC236}">
                <a16:creationId xmlns:a16="http://schemas.microsoft.com/office/drawing/2014/main" id="{35776681-1672-4750-9AE4-A93D7E55D8E0}"/>
              </a:ext>
            </a:extLst>
          </p:cNvPr>
          <p:cNvSpPr/>
          <p:nvPr/>
        </p:nvSpPr>
        <p:spPr>
          <a:xfrm>
            <a:off x="7712976" y="2704140"/>
            <a:ext cx="1647290" cy="1293046"/>
          </a:xfrm>
          <a:prstGeom prst="flowChartDecision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000" dirty="0">
                <a:solidFill>
                  <a:sysClr val="windowText" lastClr="000000"/>
                </a:solidFill>
              </a:rPr>
              <a:t>Capable of processing internally?</a:t>
            </a:r>
          </a:p>
        </p:txBody>
      </p:sp>
      <p:sp>
        <p:nvSpPr>
          <p:cNvPr id="88" name="Flowchart: Off-page Connector 87">
            <a:extLst>
              <a:ext uri="{FF2B5EF4-FFF2-40B4-BE49-F238E27FC236}">
                <a16:creationId xmlns:a16="http://schemas.microsoft.com/office/drawing/2014/main" id="{4217DE58-7F2C-44B5-80DB-BA6DC6F23406}"/>
              </a:ext>
            </a:extLst>
          </p:cNvPr>
          <p:cNvSpPr/>
          <p:nvPr/>
        </p:nvSpPr>
        <p:spPr>
          <a:xfrm>
            <a:off x="8083477" y="5763606"/>
            <a:ext cx="923453" cy="781929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1000" dirty="0">
                <a:solidFill>
                  <a:sysClr val="windowText" lastClr="000000"/>
                </a:solidFill>
              </a:rPr>
              <a:t>Appendix A DSV Qualification</a:t>
            </a: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A9CF9F6A-5AFE-412B-BC22-A39045BDCA69}"/>
              </a:ext>
            </a:extLst>
          </p:cNvPr>
          <p:cNvCxnSpPr>
            <a:cxnSpLocks/>
            <a:stCxn id="43" idx="3"/>
            <a:endCxn id="84" idx="1"/>
          </p:cNvCxnSpPr>
          <p:nvPr/>
        </p:nvCxnSpPr>
        <p:spPr>
          <a:xfrm>
            <a:off x="7469889" y="3347638"/>
            <a:ext cx="243087" cy="30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A60DE549-85BD-4886-8F9B-01A85F9AFD81}"/>
              </a:ext>
            </a:extLst>
          </p:cNvPr>
          <p:cNvCxnSpPr>
            <a:cxnSpLocks/>
            <a:stCxn id="69" idx="0"/>
            <a:endCxn id="43" idx="2"/>
          </p:cNvCxnSpPr>
          <p:nvPr/>
        </p:nvCxnSpPr>
        <p:spPr>
          <a:xfrm flipV="1">
            <a:off x="6602809" y="4053962"/>
            <a:ext cx="0" cy="2091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0302A49-427B-4F39-840D-23145F083D49}"/>
              </a:ext>
            </a:extLst>
          </p:cNvPr>
          <p:cNvSpPr txBox="1"/>
          <p:nvPr/>
        </p:nvSpPr>
        <p:spPr>
          <a:xfrm>
            <a:off x="8528975" y="2524253"/>
            <a:ext cx="2215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/>
              <a:t>Y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51E18FC-681B-4369-A24D-14802A0EE84E}"/>
              </a:ext>
            </a:extLst>
          </p:cNvPr>
          <p:cNvSpPr txBox="1"/>
          <p:nvPr/>
        </p:nvSpPr>
        <p:spPr>
          <a:xfrm>
            <a:off x="8541394" y="3930852"/>
            <a:ext cx="2680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/>
              <a:t>N</a:t>
            </a:r>
          </a:p>
        </p:txBody>
      </p:sp>
      <p:sp>
        <p:nvSpPr>
          <p:cNvPr id="32" name="Flowchart: Document 31">
            <a:extLst>
              <a:ext uri="{FF2B5EF4-FFF2-40B4-BE49-F238E27FC236}">
                <a16:creationId xmlns:a16="http://schemas.microsoft.com/office/drawing/2014/main" id="{0D64AD8C-FE38-48C0-8ECE-7CB8233CF450}"/>
              </a:ext>
            </a:extLst>
          </p:cNvPr>
          <p:cNvSpPr/>
          <p:nvPr/>
        </p:nvSpPr>
        <p:spPr>
          <a:xfrm>
            <a:off x="2044321" y="4263131"/>
            <a:ext cx="1192846" cy="1144430"/>
          </a:xfrm>
          <a:prstGeom prst="flowChartDocumen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ysClr val="windowText" lastClr="000000"/>
                </a:solidFill>
              </a:rPr>
              <a:t>Circuit Boards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ysClr val="windowText" lastClr="000000"/>
                </a:solidFill>
              </a:rPr>
              <a:t>Batteries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ysClr val="windowText" lastClr="000000"/>
                </a:solidFill>
              </a:rPr>
              <a:t>CRT Glass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ysClr val="windowText" lastClr="000000"/>
                </a:solidFill>
              </a:rPr>
              <a:t>Mercury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ysClr val="windowText" lastClr="000000"/>
                </a:solidFill>
              </a:rPr>
              <a:t>Polychlorinated Biphenyls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81D834EE-3024-4BFC-8196-FE225EAAEA99}"/>
              </a:ext>
            </a:extLst>
          </p:cNvPr>
          <p:cNvSpPr/>
          <p:nvPr/>
        </p:nvSpPr>
        <p:spPr>
          <a:xfrm>
            <a:off x="7834451" y="4562548"/>
            <a:ext cx="1421507" cy="1026661"/>
          </a:xfrm>
          <a:prstGeom prst="roundRec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000" dirty="0">
                <a:solidFill>
                  <a:schemeClr val="tx1"/>
                </a:solidFill>
              </a:rPr>
              <a:t>Qualify DSVs &amp; map each step in the Downstream Recycling Chain</a:t>
            </a:r>
          </a:p>
        </p:txBody>
      </p: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A4AE117D-9D13-48A8-8024-A03E1B52578B}"/>
              </a:ext>
            </a:extLst>
          </p:cNvPr>
          <p:cNvCxnSpPr>
            <a:cxnSpLocks/>
            <a:stCxn id="43" idx="0"/>
            <a:endCxn id="49" idx="3"/>
          </p:cNvCxnSpPr>
          <p:nvPr/>
        </p:nvCxnSpPr>
        <p:spPr>
          <a:xfrm rot="16200000" flipV="1">
            <a:off x="5662537" y="1701040"/>
            <a:ext cx="552110" cy="1328435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E1A2FA1F-791C-4AE3-A691-D56E824D5843}"/>
              </a:ext>
            </a:extLst>
          </p:cNvPr>
          <p:cNvSpPr/>
          <p:nvPr/>
        </p:nvSpPr>
        <p:spPr>
          <a:xfrm>
            <a:off x="3967198" y="1733956"/>
            <a:ext cx="1307176" cy="710493"/>
          </a:xfrm>
          <a:prstGeom prst="roundRect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000" dirty="0">
                <a:solidFill>
                  <a:schemeClr val="tx1"/>
                </a:solidFill>
              </a:rPr>
              <a:t>Plan for regular review of the FMMP &amp; update as required</a:t>
            </a:r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4CEE6E3F-BA82-453F-A66E-A7101183B42D}"/>
              </a:ext>
            </a:extLst>
          </p:cNvPr>
          <p:cNvCxnSpPr>
            <a:cxnSpLocks/>
            <a:stCxn id="49" idx="1"/>
            <a:endCxn id="47" idx="0"/>
          </p:cNvCxnSpPr>
          <p:nvPr/>
        </p:nvCxnSpPr>
        <p:spPr>
          <a:xfrm rot="10800000" flipV="1">
            <a:off x="2641152" y="2089202"/>
            <a:ext cx="1326047" cy="557417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Flowchart: Document 66">
            <a:extLst>
              <a:ext uri="{FF2B5EF4-FFF2-40B4-BE49-F238E27FC236}">
                <a16:creationId xmlns:a16="http://schemas.microsoft.com/office/drawing/2014/main" id="{E258A60A-B2FC-4EFC-9847-4153D0A9B83F}"/>
              </a:ext>
            </a:extLst>
          </p:cNvPr>
          <p:cNvSpPr/>
          <p:nvPr/>
        </p:nvSpPr>
        <p:spPr>
          <a:xfrm>
            <a:off x="4025353" y="4259664"/>
            <a:ext cx="1192846" cy="1144430"/>
          </a:xfrm>
          <a:prstGeom prst="flowChartDocumen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1000" dirty="0">
                <a:solidFill>
                  <a:sysClr val="windowText" lastClr="000000"/>
                </a:solidFill>
              </a:rPr>
              <a:t>Consider hierarchy, legal requirements,  special handling needs &amp; available processes for recovery</a:t>
            </a:r>
          </a:p>
        </p:txBody>
      </p:sp>
      <p:sp>
        <p:nvSpPr>
          <p:cNvPr id="69" name="Flowchart: Document 68">
            <a:extLst>
              <a:ext uri="{FF2B5EF4-FFF2-40B4-BE49-F238E27FC236}">
                <a16:creationId xmlns:a16="http://schemas.microsoft.com/office/drawing/2014/main" id="{BA975A41-7ADC-47D9-B49C-93AA5F9E189D}"/>
              </a:ext>
            </a:extLst>
          </p:cNvPr>
          <p:cNvSpPr/>
          <p:nvPr/>
        </p:nvSpPr>
        <p:spPr>
          <a:xfrm>
            <a:off x="6006386" y="4263130"/>
            <a:ext cx="1192846" cy="1144430"/>
          </a:xfrm>
          <a:prstGeom prst="flowChartDocumen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1000" dirty="0">
                <a:solidFill>
                  <a:sysClr val="windowText" lastClr="000000"/>
                </a:solidFill>
              </a:rPr>
              <a:t>Consider required capabilities, inbound quantities, process capacity &amp; one year storage limit 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EBB90D9-0196-4C17-94F7-B5E37CF5C28B}"/>
              </a:ext>
            </a:extLst>
          </p:cNvPr>
          <p:cNvCxnSpPr>
            <a:cxnSpLocks/>
            <a:stCxn id="67" idx="0"/>
            <a:endCxn id="72" idx="2"/>
          </p:cNvCxnSpPr>
          <p:nvPr/>
        </p:nvCxnSpPr>
        <p:spPr>
          <a:xfrm flipH="1" flipV="1">
            <a:off x="4620786" y="4058381"/>
            <a:ext cx="990" cy="20128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Flowchart: Decision 75">
            <a:extLst>
              <a:ext uri="{FF2B5EF4-FFF2-40B4-BE49-F238E27FC236}">
                <a16:creationId xmlns:a16="http://schemas.microsoft.com/office/drawing/2014/main" id="{18B9F972-D5DC-4859-9F35-1735E52ED1AC}"/>
              </a:ext>
            </a:extLst>
          </p:cNvPr>
          <p:cNvSpPr/>
          <p:nvPr/>
        </p:nvSpPr>
        <p:spPr>
          <a:xfrm>
            <a:off x="9813684" y="2025530"/>
            <a:ext cx="1647290" cy="1293046"/>
          </a:xfrm>
          <a:prstGeom prst="flowChartDecision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000" dirty="0">
                <a:solidFill>
                  <a:sysClr val="windowText" lastClr="000000"/>
                </a:solidFill>
              </a:rPr>
              <a:t>Are destructive processing methods used?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5E01DDD7-AEE9-4A82-B080-250EBDEA7A28}"/>
              </a:ext>
            </a:extLst>
          </p:cNvPr>
          <p:cNvSpPr txBox="1"/>
          <p:nvPr/>
        </p:nvSpPr>
        <p:spPr>
          <a:xfrm>
            <a:off x="9592092" y="2425074"/>
            <a:ext cx="2215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/>
              <a:t>N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B1D9011C-5E48-4B7F-B83F-E4EEE4E425A7}"/>
              </a:ext>
            </a:extLst>
          </p:cNvPr>
          <p:cNvCxnSpPr>
            <a:cxnSpLocks/>
            <a:stCxn id="37" idx="2"/>
            <a:endCxn id="88" idx="0"/>
          </p:cNvCxnSpPr>
          <p:nvPr/>
        </p:nvCxnSpPr>
        <p:spPr>
          <a:xfrm flipH="1">
            <a:off x="8545204" y="5589209"/>
            <a:ext cx="1" cy="1743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654E47B4-8DC8-45FB-8BCB-FFFC469421E3}"/>
              </a:ext>
            </a:extLst>
          </p:cNvPr>
          <p:cNvSpPr txBox="1"/>
          <p:nvPr/>
        </p:nvSpPr>
        <p:spPr>
          <a:xfrm>
            <a:off x="10637328" y="3276233"/>
            <a:ext cx="247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/>
              <a:t>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355CD11-8F1F-45C9-8F16-07F6E26BD8BF}"/>
              </a:ext>
            </a:extLst>
          </p:cNvPr>
          <p:cNvSpPr txBox="1"/>
          <p:nvPr/>
        </p:nvSpPr>
        <p:spPr>
          <a:xfrm>
            <a:off x="217674" y="6073556"/>
            <a:ext cx="20569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i="1" dirty="0"/>
              <a:t>Version:  1</a:t>
            </a:r>
          </a:p>
          <a:p>
            <a:r>
              <a:rPr lang="en-CA" sz="1000" i="1" dirty="0"/>
              <a:t>06-Jan-22</a:t>
            </a:r>
          </a:p>
          <a:p>
            <a:r>
              <a:rPr lang="en-CA" sz="1000" i="1" dirty="0"/>
              <a:t>© 2022 SERI – All Rights Reserved</a:t>
            </a:r>
            <a:endParaRPr lang="en-CA" sz="1000" dirty="0"/>
          </a:p>
        </p:txBody>
      </p:sp>
      <p:pic>
        <p:nvPicPr>
          <p:cNvPr id="39" name="Picture 38" descr="C:\Users\devri\Sustainable Electronics Recycling International (dba SERI)\SERI Team Site - Working Documents\Logos\R2 Trademark Logos\R2v3_Logos\R2V3_Logo_CYMK Versions\R2V3_Logo_CYMK.jpg">
            <a:extLst>
              <a:ext uri="{FF2B5EF4-FFF2-40B4-BE49-F238E27FC236}">
                <a16:creationId xmlns:a16="http://schemas.microsoft.com/office/drawing/2014/main" id="{607C45A0-F63F-4BD7-AB51-8741E1433E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9158" y="204524"/>
            <a:ext cx="1072343" cy="1078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D76158A2-216A-4FC2-9A0E-85234D75FBE1}"/>
              </a:ext>
            </a:extLst>
          </p:cNvPr>
          <p:cNvSpPr/>
          <p:nvPr/>
        </p:nvSpPr>
        <p:spPr>
          <a:xfrm>
            <a:off x="7669540" y="1031800"/>
            <a:ext cx="1734160" cy="1412649"/>
          </a:xfrm>
          <a:prstGeom prst="roundRec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000" u="sng" dirty="0">
                <a:solidFill>
                  <a:schemeClr val="tx1"/>
                </a:solidFill>
              </a:rPr>
              <a:t>Establish Processes</a:t>
            </a:r>
            <a:r>
              <a:rPr lang="en-CA" sz="1000" dirty="0">
                <a:solidFill>
                  <a:schemeClr val="tx1"/>
                </a:solidFill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chemeClr val="tx1"/>
                </a:solidFill>
              </a:rPr>
              <a:t>Methods for processing each device &amp; FM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chemeClr val="tx1"/>
                </a:solidFill>
              </a:rPr>
              <a:t>Capacity required for each process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chemeClr val="tx1"/>
                </a:solidFill>
              </a:rPr>
              <a:t>Next steps for managing any process outputs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CD84F17B-6656-4EB9-9DDA-7BF8E1C60A59}"/>
              </a:ext>
            </a:extLst>
          </p:cNvPr>
          <p:cNvSpPr/>
          <p:nvPr/>
        </p:nvSpPr>
        <p:spPr>
          <a:xfrm>
            <a:off x="5735729" y="2641313"/>
            <a:ext cx="1734160" cy="1412649"/>
          </a:xfrm>
          <a:prstGeom prst="roundRec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000" u="sng" dirty="0">
                <a:solidFill>
                  <a:schemeClr val="tx1"/>
                </a:solidFill>
              </a:rPr>
              <a:t>Document Abilities</a:t>
            </a:r>
            <a:r>
              <a:rPr lang="en-CA" sz="1000" dirty="0">
                <a:solidFill>
                  <a:schemeClr val="tx1"/>
                </a:solidFill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chemeClr val="tx1"/>
                </a:solidFill>
              </a:rPr>
              <a:t>Define the expertise, capabilities &amp; capacity required to process each device &amp; FM in a safe, secure, environmentally sound &amp; compliant manner</a:t>
            </a:r>
            <a:endParaRPr lang="en-CA" sz="1000" dirty="0">
              <a:solidFill>
                <a:sysClr val="windowText" lastClr="000000"/>
              </a:solidFill>
            </a:endParaRP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22F2CBFF-1262-45A3-BA82-8CF101CAD155}"/>
              </a:ext>
            </a:extLst>
          </p:cNvPr>
          <p:cNvCxnSpPr>
            <a:cxnSpLocks/>
            <a:stCxn id="84" idx="0"/>
            <a:endCxn id="41" idx="2"/>
          </p:cNvCxnSpPr>
          <p:nvPr/>
        </p:nvCxnSpPr>
        <p:spPr>
          <a:xfrm flipH="1" flipV="1">
            <a:off x="8536620" y="2444449"/>
            <a:ext cx="1" cy="2596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owchart: Decision 43">
            <a:extLst>
              <a:ext uri="{FF2B5EF4-FFF2-40B4-BE49-F238E27FC236}">
                <a16:creationId xmlns:a16="http://schemas.microsoft.com/office/drawing/2014/main" id="{CAC8082E-6274-4CB2-BCCB-50FC40734777}"/>
              </a:ext>
            </a:extLst>
          </p:cNvPr>
          <p:cNvSpPr/>
          <p:nvPr/>
        </p:nvSpPr>
        <p:spPr>
          <a:xfrm>
            <a:off x="9813684" y="4432560"/>
            <a:ext cx="1647290" cy="1293046"/>
          </a:xfrm>
          <a:prstGeom prst="flowChartDecision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000" dirty="0">
                <a:solidFill>
                  <a:sysClr val="windowText" lastClr="000000"/>
                </a:solidFill>
              </a:rPr>
              <a:t>Is it the final process for the FM?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FE238F6-490D-421F-9373-B806AC1EFE6F}"/>
              </a:ext>
            </a:extLst>
          </p:cNvPr>
          <p:cNvCxnSpPr>
            <a:cxnSpLocks/>
            <a:stCxn id="44" idx="1"/>
            <a:endCxn id="37" idx="3"/>
          </p:cNvCxnSpPr>
          <p:nvPr/>
        </p:nvCxnSpPr>
        <p:spPr>
          <a:xfrm flipH="1" flipV="1">
            <a:off x="9255958" y="5075879"/>
            <a:ext cx="557726" cy="32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ACF50950-E5E6-41DB-87D7-6B3C1750CD50}"/>
              </a:ext>
            </a:extLst>
          </p:cNvPr>
          <p:cNvCxnSpPr>
            <a:cxnSpLocks/>
            <a:stCxn id="84" idx="2"/>
            <a:endCxn id="37" idx="0"/>
          </p:cNvCxnSpPr>
          <p:nvPr/>
        </p:nvCxnSpPr>
        <p:spPr>
          <a:xfrm>
            <a:off x="8536621" y="3997186"/>
            <a:ext cx="8584" cy="5653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7601BA19-2CF4-49CA-A14E-9F6FCF80F0DE}"/>
              </a:ext>
            </a:extLst>
          </p:cNvPr>
          <p:cNvSpPr/>
          <p:nvPr/>
        </p:nvSpPr>
        <p:spPr>
          <a:xfrm>
            <a:off x="801001" y="1881363"/>
            <a:ext cx="1378857" cy="599132"/>
          </a:xfrm>
          <a:prstGeom prst="roundRec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000" dirty="0">
                <a:solidFill>
                  <a:schemeClr val="tx1"/>
                </a:solidFill>
              </a:rPr>
              <a:t>Core 8.(a)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Analyze &amp; plan for management of FMs</a:t>
            </a:r>
            <a:endParaRPr lang="en-CA" sz="1000" dirty="0">
              <a:solidFill>
                <a:schemeClr val="tx1"/>
              </a:solidFill>
            </a:endParaRP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34349887-66EC-4D41-9C5E-4E68AB95954B}"/>
              </a:ext>
            </a:extLst>
          </p:cNvPr>
          <p:cNvCxnSpPr>
            <a:cxnSpLocks/>
            <a:stCxn id="52" idx="2"/>
            <a:endCxn id="47" idx="1"/>
          </p:cNvCxnSpPr>
          <p:nvPr/>
        </p:nvCxnSpPr>
        <p:spPr>
          <a:xfrm rot="16200000" flipH="1">
            <a:off x="1196025" y="2774899"/>
            <a:ext cx="872450" cy="28364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94BF3DFC-0FFC-451E-B082-9590396C0FC0}"/>
              </a:ext>
            </a:extLst>
          </p:cNvPr>
          <p:cNvCxnSpPr>
            <a:cxnSpLocks/>
            <a:stCxn id="44" idx="3"/>
            <a:endCxn id="17" idx="3"/>
          </p:cNvCxnSpPr>
          <p:nvPr/>
        </p:nvCxnSpPr>
        <p:spPr>
          <a:xfrm flipH="1" flipV="1">
            <a:off x="11099055" y="3875568"/>
            <a:ext cx="361919" cy="1203515"/>
          </a:xfrm>
          <a:prstGeom prst="bentConnector3">
            <a:avLst>
              <a:gd name="adj1" fmla="val -63163"/>
            </a:avLst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ctor: Elbow 99">
            <a:extLst>
              <a:ext uri="{FF2B5EF4-FFF2-40B4-BE49-F238E27FC236}">
                <a16:creationId xmlns:a16="http://schemas.microsoft.com/office/drawing/2014/main" id="{3FCEAA56-AEB4-4B28-85C5-FC02540B81FA}"/>
              </a:ext>
            </a:extLst>
          </p:cNvPr>
          <p:cNvCxnSpPr>
            <a:cxnSpLocks/>
            <a:stCxn id="41" idx="3"/>
            <a:endCxn id="76" idx="0"/>
          </p:cNvCxnSpPr>
          <p:nvPr/>
        </p:nvCxnSpPr>
        <p:spPr>
          <a:xfrm>
            <a:off x="9403700" y="1738125"/>
            <a:ext cx="1233629" cy="287405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6AA7B1EF-CE98-43CD-A74A-09CD97CDF821}"/>
              </a:ext>
            </a:extLst>
          </p:cNvPr>
          <p:cNvCxnSpPr>
            <a:cxnSpLocks/>
            <a:stCxn id="76" idx="2"/>
            <a:endCxn id="17" idx="0"/>
          </p:cNvCxnSpPr>
          <p:nvPr/>
        </p:nvCxnSpPr>
        <p:spPr>
          <a:xfrm>
            <a:off x="10637329" y="3318576"/>
            <a:ext cx="0" cy="1660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32ED1558-2FA3-4977-8865-3301FDE58CB6}"/>
              </a:ext>
            </a:extLst>
          </p:cNvPr>
          <p:cNvCxnSpPr>
            <a:cxnSpLocks/>
            <a:stCxn id="76" idx="1"/>
            <a:endCxn id="37" idx="3"/>
          </p:cNvCxnSpPr>
          <p:nvPr/>
        </p:nvCxnSpPr>
        <p:spPr>
          <a:xfrm rot="10800000" flipV="1">
            <a:off x="9255958" y="2672053"/>
            <a:ext cx="557726" cy="24038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>
            <a:extLst>
              <a:ext uri="{FF2B5EF4-FFF2-40B4-BE49-F238E27FC236}">
                <a16:creationId xmlns:a16="http://schemas.microsoft.com/office/drawing/2014/main" id="{A1946D42-38AE-4550-A3BB-73A53D24AE2F}"/>
              </a:ext>
            </a:extLst>
          </p:cNvPr>
          <p:cNvSpPr txBox="1"/>
          <p:nvPr/>
        </p:nvSpPr>
        <p:spPr>
          <a:xfrm>
            <a:off x="11337382" y="4832148"/>
            <a:ext cx="247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/>
              <a:t>Y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0B7ADFF2-2D95-40D1-9E91-18D8BFE7F8E0}"/>
              </a:ext>
            </a:extLst>
          </p:cNvPr>
          <p:cNvSpPr txBox="1"/>
          <p:nvPr/>
        </p:nvSpPr>
        <p:spPr>
          <a:xfrm>
            <a:off x="9677051" y="4831879"/>
            <a:ext cx="2215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840800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09459FF68D254DA89AB929787C4FA8" ma:contentTypeVersion="13" ma:contentTypeDescription="Create a new document." ma:contentTypeScope="" ma:versionID="3a23276a6fea2ffc5da8c6e7dc6d169a">
  <xsd:schema xmlns:xsd="http://www.w3.org/2001/XMLSchema" xmlns:xs="http://www.w3.org/2001/XMLSchema" xmlns:p="http://schemas.microsoft.com/office/2006/metadata/properties" xmlns:ns2="d18dadf1-d406-4971-ab90-138c5c5d439e" xmlns:ns3="a238baa7-d171-4ca6-9a12-8a456051b1de" targetNamespace="http://schemas.microsoft.com/office/2006/metadata/properties" ma:root="true" ma:fieldsID="73cc72711914fcca991fe6faedf9313e" ns2:_="" ns3:_="">
    <xsd:import namespace="d18dadf1-d406-4971-ab90-138c5c5d439e"/>
    <xsd:import namespace="a238baa7-d171-4ca6-9a12-8a456051b1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8dadf1-d406-4971-ab90-138c5c5d43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8baa7-d171-4ca6-9a12-8a456051b1d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80CE54-F086-4147-88E3-BA0DA7C5FAA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7590BBE-46A8-4B28-B121-2639B67B6D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38681D-1A4E-417C-9ED8-8CD5266F4A55}"/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226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De Vries</dc:creator>
  <cp:lastModifiedBy>Patty McKenzie</cp:lastModifiedBy>
  <cp:revision>4</cp:revision>
  <dcterms:created xsi:type="dcterms:W3CDTF">2019-01-17T18:21:43Z</dcterms:created>
  <dcterms:modified xsi:type="dcterms:W3CDTF">2022-01-11T17:17:08Z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0x0101005709459FF68D254DA89AB929787C4FA8</vt:lpwstr>
  </property>
</Properties>
</file>